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9" r:id="rId2"/>
    <p:sldId id="279" r:id="rId3"/>
    <p:sldId id="276" r:id="rId4"/>
    <p:sldId id="261" r:id="rId5"/>
    <p:sldId id="280" r:id="rId6"/>
    <p:sldId id="281" r:id="rId7"/>
    <p:sldId id="282" r:id="rId8"/>
    <p:sldId id="283" r:id="rId9"/>
    <p:sldId id="284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57A"/>
    <a:srgbClr val="2C6ABA"/>
    <a:srgbClr val="7030A0"/>
    <a:srgbClr val="D31044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69" autoAdjust="0"/>
  </p:normalViewPr>
  <p:slideViewPr>
    <p:cSldViewPr>
      <p:cViewPr varScale="1">
        <p:scale>
          <a:sx n="95" d="100"/>
          <a:sy n="95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10/21/2014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25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10/21/2014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54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86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83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42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400" b="0" u="none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pac@icao.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7696200" cy="2895600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FAOSD Programme                                  Administrative and Programme Participation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Terms &amp; </a:t>
            </a:r>
            <a:r>
              <a:rPr lang="en-GB" b="1" dirty="0"/>
              <a:t>Conditions</a:t>
            </a:r>
            <a:br>
              <a:rPr lang="en-GB" b="1" dirty="0"/>
            </a:br>
            <a:r>
              <a:rPr lang="en-GB" b="1" dirty="0"/>
              <a:t>Roles and Responsibilities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pic>
        <p:nvPicPr>
          <p:cNvPr id="1027" name="Picture 3" descr="C:\Users\ckong\AppData\Local\Microsoft\Windows\Temporary Internet Files\Content.IE5\94J12C5M\MC9002000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95600"/>
            <a:ext cx="1805026" cy="11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kong\AppData\Local\Microsoft\Windows\Temporary Internet Files\Content.IE5\94J12C5M\MC9002000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1805026" cy="11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FAOSD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You! </a:t>
            </a:r>
          </a:p>
          <a:p>
            <a:pPr marL="0" indent="0" algn="ctr">
              <a:buNone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Q&amp;A?</a:t>
            </a:r>
          </a:p>
          <a:p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6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Terms and Conditions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sz="3200" dirty="0" err="1"/>
              <a:t>E</a:t>
            </a:r>
            <a:r>
              <a:rPr lang="es-PE" sz="3200" dirty="0" err="1" smtClean="0"/>
              <a:t>stablished</a:t>
            </a:r>
            <a:r>
              <a:rPr lang="es-PE" sz="3200" dirty="0" smtClean="0"/>
              <a:t> </a:t>
            </a:r>
            <a:r>
              <a:rPr lang="es-PE" sz="3200" dirty="0" err="1"/>
              <a:t>foreign</a:t>
            </a:r>
            <a:r>
              <a:rPr lang="es-PE" sz="3200" dirty="0"/>
              <a:t> air </a:t>
            </a:r>
            <a:r>
              <a:rPr lang="es-PE" sz="3200" dirty="0" err="1"/>
              <a:t>operator</a:t>
            </a:r>
            <a:r>
              <a:rPr lang="es-PE" sz="3200" dirty="0"/>
              <a:t> </a:t>
            </a:r>
            <a:r>
              <a:rPr lang="es-PE" sz="3200" dirty="0" err="1"/>
              <a:t>surveillance</a:t>
            </a:r>
            <a:r>
              <a:rPr lang="es-PE" sz="3200" dirty="0"/>
              <a:t> </a:t>
            </a:r>
            <a:r>
              <a:rPr lang="es-PE" sz="3200" dirty="0" err="1" smtClean="0"/>
              <a:t>programme</a:t>
            </a:r>
            <a:endParaRPr lang="es-PE" sz="3200" dirty="0" smtClean="0"/>
          </a:p>
          <a:p>
            <a:endParaRPr lang="es-PE" sz="3200" dirty="0"/>
          </a:p>
          <a:p>
            <a:r>
              <a:rPr lang="en-US" sz="3200" dirty="0"/>
              <a:t>Inspection standards according ICAO Annex and Guidance Docs </a:t>
            </a:r>
            <a:r>
              <a:rPr lang="es-PE" sz="3200" dirty="0"/>
              <a:t>(ICAO </a:t>
            </a:r>
            <a:r>
              <a:rPr lang="es-PE" sz="3200" dirty="0" err="1"/>
              <a:t>Doc</a:t>
            </a:r>
            <a:r>
              <a:rPr lang="es-PE" sz="3200" dirty="0"/>
              <a:t> </a:t>
            </a:r>
            <a:r>
              <a:rPr lang="es-PE" sz="3200" dirty="0" smtClean="0"/>
              <a:t>8335)</a:t>
            </a:r>
          </a:p>
          <a:p>
            <a:endParaRPr lang="es-PE" sz="3200" dirty="0"/>
          </a:p>
          <a:p>
            <a:r>
              <a:rPr lang="en-US" sz="3200" dirty="0"/>
              <a:t>Nomination of a National </a:t>
            </a:r>
            <a:r>
              <a:rPr lang="en-US" sz="3200" dirty="0" smtClean="0"/>
              <a:t>Coordinator</a:t>
            </a:r>
          </a:p>
          <a:p>
            <a:endParaRPr lang="en-US" sz="3200" dirty="0"/>
          </a:p>
          <a:p>
            <a:r>
              <a:rPr lang="es-PE" sz="3200" dirty="0" err="1"/>
              <a:t>Maximun</a:t>
            </a:r>
            <a:r>
              <a:rPr lang="es-PE" sz="3200" dirty="0"/>
              <a:t> of 5 </a:t>
            </a:r>
            <a:r>
              <a:rPr lang="es-PE" sz="3200" dirty="0" err="1"/>
              <a:t>additional</a:t>
            </a:r>
            <a:r>
              <a:rPr lang="es-PE" sz="3200" dirty="0"/>
              <a:t> staff to </a:t>
            </a:r>
            <a:r>
              <a:rPr lang="es-PE" sz="3200" dirty="0" err="1"/>
              <a:t>access</a:t>
            </a:r>
            <a:r>
              <a:rPr lang="es-PE" sz="3200" dirty="0"/>
              <a:t> </a:t>
            </a:r>
            <a:r>
              <a:rPr lang="es-PE" sz="3200" dirty="0" err="1"/>
              <a:t>the</a:t>
            </a:r>
            <a:r>
              <a:rPr lang="es-PE" sz="3200" dirty="0"/>
              <a:t> </a:t>
            </a:r>
            <a:r>
              <a:rPr lang="es-PE" sz="3200" dirty="0" err="1"/>
              <a:t>Programme</a:t>
            </a:r>
            <a:r>
              <a:rPr lang="es-PE" sz="3200" dirty="0"/>
              <a:t> </a:t>
            </a:r>
            <a:r>
              <a:rPr lang="es-PE" sz="3200" dirty="0" err="1"/>
              <a:t>may</a:t>
            </a:r>
            <a:r>
              <a:rPr lang="es-PE" sz="3200" dirty="0"/>
              <a:t> be </a:t>
            </a:r>
            <a:r>
              <a:rPr lang="es-PE" sz="3200" dirty="0" err="1"/>
              <a:t>nominated</a:t>
            </a:r>
            <a:endParaRPr lang="es-PE" sz="3200" dirty="0"/>
          </a:p>
          <a:p>
            <a:endParaRPr lang="en-US" sz="3200" dirty="0"/>
          </a:p>
          <a:p>
            <a:pPr marL="0" indent="0">
              <a:buNone/>
            </a:pPr>
            <a:endParaRPr lang="es-PE" sz="3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Terms and </a:t>
            </a:r>
            <a:r>
              <a:rPr lang="en-GB" b="1" dirty="0" smtClean="0"/>
              <a:t>Conditions (</a:t>
            </a:r>
            <a:r>
              <a:rPr lang="en-GB" b="1" dirty="0" err="1" smtClean="0"/>
              <a:t>con’t</a:t>
            </a:r>
            <a:r>
              <a:rPr lang="en-GB" b="1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85000" lnSpcReduction="20000"/>
          </a:bodyPr>
          <a:lstStyle/>
          <a:p>
            <a:r>
              <a:rPr lang="es-PE" sz="3200" dirty="0" err="1" smtClean="0"/>
              <a:t>Confidentiality</a:t>
            </a:r>
            <a:r>
              <a:rPr lang="es-PE" sz="3200" dirty="0" smtClean="0"/>
              <a:t> </a:t>
            </a:r>
            <a:r>
              <a:rPr lang="es-PE" sz="3200" dirty="0"/>
              <a:t>of </a:t>
            </a:r>
            <a:r>
              <a:rPr lang="es-PE" sz="3200" dirty="0" err="1" smtClean="0"/>
              <a:t>information</a:t>
            </a:r>
            <a:endParaRPr lang="es-PE" sz="3200" dirty="0" smtClean="0"/>
          </a:p>
          <a:p>
            <a:pPr marL="0" indent="0">
              <a:buNone/>
            </a:pPr>
            <a:endParaRPr lang="es-PE" sz="3200" b="1" dirty="0"/>
          </a:p>
          <a:p>
            <a:r>
              <a:rPr lang="es-PE" sz="3200" dirty="0" err="1"/>
              <a:t>Sharing</a:t>
            </a:r>
            <a:r>
              <a:rPr lang="es-PE" sz="3200" dirty="0"/>
              <a:t> of </a:t>
            </a:r>
            <a:r>
              <a:rPr lang="es-PE" sz="3200" dirty="0" err="1"/>
              <a:t>information</a:t>
            </a:r>
            <a:r>
              <a:rPr lang="es-PE" sz="3200" dirty="0"/>
              <a:t> </a:t>
            </a:r>
            <a:r>
              <a:rPr lang="es-PE" sz="3200" dirty="0" err="1"/>
              <a:t>among</a:t>
            </a:r>
            <a:r>
              <a:rPr lang="es-PE" sz="3200" dirty="0"/>
              <a:t> </a:t>
            </a:r>
            <a:r>
              <a:rPr lang="es-PE" sz="3200" dirty="0" err="1"/>
              <a:t>participating</a:t>
            </a:r>
            <a:r>
              <a:rPr lang="es-PE" sz="3200" dirty="0"/>
              <a:t> </a:t>
            </a:r>
            <a:r>
              <a:rPr lang="es-PE" sz="3200" dirty="0" err="1" smtClean="0"/>
              <a:t>States</a:t>
            </a:r>
            <a:r>
              <a:rPr lang="es-PE" sz="3200" dirty="0" smtClean="0"/>
              <a:t>/</a:t>
            </a:r>
            <a:r>
              <a:rPr lang="es-PE" sz="3200" dirty="0" err="1" smtClean="0"/>
              <a:t>Administrations</a:t>
            </a:r>
            <a:endParaRPr lang="es-PE" sz="3200" dirty="0" smtClean="0"/>
          </a:p>
          <a:p>
            <a:pPr marL="0" indent="0">
              <a:buNone/>
            </a:pPr>
            <a:endParaRPr lang="es-PE" sz="3200" dirty="0" smtClean="0"/>
          </a:p>
          <a:p>
            <a:pPr lvl="0"/>
            <a:r>
              <a:rPr lang="en-GB" sz="3200" dirty="0" smtClean="0"/>
              <a:t>Have </a:t>
            </a:r>
            <a:r>
              <a:rPr lang="en-GB" sz="3200" dirty="0"/>
              <a:t>satisfactorily completed the training in operating the FAOSD Programme.</a:t>
            </a:r>
            <a:endParaRPr lang="en-US" sz="3200" dirty="0"/>
          </a:p>
          <a:p>
            <a:endParaRPr lang="en-US" sz="3200" dirty="0"/>
          </a:p>
          <a:p>
            <a:pPr lvl="0"/>
            <a:r>
              <a:rPr lang="en-GB" sz="3200" dirty="0"/>
              <a:t>Attend the periodic training courses, if any, </a:t>
            </a:r>
            <a:r>
              <a:rPr lang="en-GB" sz="3200" dirty="0" smtClean="0"/>
              <a:t>from </a:t>
            </a:r>
            <a:r>
              <a:rPr lang="en-GB" sz="3200" dirty="0"/>
              <a:t>time-to-time</a:t>
            </a:r>
            <a:endParaRPr lang="en-US" sz="3200" dirty="0"/>
          </a:p>
          <a:p>
            <a:endParaRPr lang="es-PE" sz="3200" dirty="0"/>
          </a:p>
          <a:p>
            <a:endParaRPr lang="es-PE" sz="3200" dirty="0" smtClean="0"/>
          </a:p>
          <a:p>
            <a:endParaRPr lang="es-PE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1026" name="Picture 2" descr="C:\Users\ckong\AppData\Local\Microsoft\Windows\Temporary Internet Files\Content.IE5\B69MR8H1\MP9004484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59747"/>
            <a:ext cx="1752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kong\AppData\Local\Microsoft\Windows\Temporary Internet Files\Content.IE5\NK8OI5GN\MP90042259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59" y="4191000"/>
            <a:ext cx="21336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kong\AppData\Local\Microsoft\Windows\Temporary Internet Files\Content.IE5\WFRQP7U9\MC90043934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02747"/>
            <a:ext cx="2209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Players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APAC </a:t>
            </a:r>
            <a:r>
              <a:rPr lang="en-US" sz="2800" b="1" dirty="0"/>
              <a:t>RO Technical </a:t>
            </a:r>
            <a:r>
              <a:rPr lang="en-US" sz="2800" b="1" dirty="0" smtClean="0"/>
              <a:t>Committee</a:t>
            </a:r>
          </a:p>
          <a:p>
            <a:pPr lvl="1"/>
            <a:r>
              <a:rPr lang="en-GB" sz="2400" dirty="0"/>
              <a:t>Deputy Regional Director (DRD) and</a:t>
            </a:r>
          </a:p>
          <a:p>
            <a:pPr lvl="1"/>
            <a:r>
              <a:rPr lang="en-GB" sz="2400" dirty="0" smtClean="0"/>
              <a:t>Regional </a:t>
            </a:r>
            <a:r>
              <a:rPr lang="en-GB" sz="2400" dirty="0"/>
              <a:t>Officer, Flight Safety (RO/FS)</a:t>
            </a:r>
            <a:endParaRPr lang="en-US" sz="2400" dirty="0"/>
          </a:p>
          <a:p>
            <a:pPr marL="0" indent="0">
              <a:buNone/>
            </a:pPr>
            <a:endParaRPr lang="en-US" sz="3200" dirty="0" smtClean="0"/>
          </a:p>
          <a:p>
            <a:pPr marL="342900" lvl="1"/>
            <a:r>
              <a:rPr lang="en-GB" sz="2800" b="1" dirty="0"/>
              <a:t>Participating </a:t>
            </a:r>
            <a:r>
              <a:rPr lang="en-GB" sz="2800" b="1" dirty="0" smtClean="0"/>
              <a:t>States</a:t>
            </a:r>
          </a:p>
          <a:p>
            <a:pPr marL="342900" lvl="1"/>
            <a:endParaRPr lang="en-GB" sz="2800" b="1" dirty="0"/>
          </a:p>
          <a:p>
            <a:pPr marL="342900" lvl="1"/>
            <a:r>
              <a:rPr lang="es-PE" sz="2800" b="1" dirty="0" err="1"/>
              <a:t>National</a:t>
            </a:r>
            <a:r>
              <a:rPr lang="es-PE" sz="2800" b="1" dirty="0"/>
              <a:t> </a:t>
            </a:r>
            <a:r>
              <a:rPr lang="es-PE" sz="2800" b="1" dirty="0" err="1" smtClean="0"/>
              <a:t>Coordinator</a:t>
            </a:r>
            <a:endParaRPr lang="es-PE" sz="2800" b="1" dirty="0" smtClean="0"/>
          </a:p>
          <a:p>
            <a:pPr marL="342900" lvl="1"/>
            <a:endParaRPr lang="es-PE" sz="3200" b="1" dirty="0"/>
          </a:p>
          <a:p>
            <a:pPr marL="342900" lvl="1"/>
            <a:r>
              <a:rPr lang="en-GB" sz="2800" b="1" dirty="0"/>
              <a:t>Inspectors</a:t>
            </a:r>
          </a:p>
          <a:p>
            <a:pPr marL="342900" lvl="1"/>
            <a:endParaRPr lang="en-GB" sz="3200" b="1" dirty="0"/>
          </a:p>
          <a:p>
            <a:pPr marL="342900" lvl="1"/>
            <a:r>
              <a:rPr lang="es-PE" sz="2800" b="1" dirty="0" err="1"/>
              <a:t>Database</a:t>
            </a:r>
            <a:r>
              <a:rPr lang="es-PE" sz="2800" b="1" dirty="0"/>
              <a:t> </a:t>
            </a:r>
            <a:r>
              <a:rPr lang="es-PE" sz="2800" b="1" dirty="0" err="1"/>
              <a:t>Administrator</a:t>
            </a:r>
            <a:endParaRPr lang="en-US" sz="3200" dirty="0"/>
          </a:p>
          <a:p>
            <a:pPr marL="342900" lvl="1"/>
            <a:endParaRPr lang="en-US" sz="3200" b="1" dirty="0"/>
          </a:p>
          <a:p>
            <a:endParaRPr lang="en-US" sz="3200" dirty="0" smtClean="0"/>
          </a:p>
          <a:p>
            <a:pPr marL="457200" lvl="1" indent="0">
              <a:buNone/>
            </a:pPr>
            <a:endParaRPr lang="en-GB" sz="3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ckong\AppData\Local\Microsoft\Windows\Temporary Internet Files\Content.IE5\0CE0XFKH\MC9002403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364114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4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Responsibilities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APAC RO Technical Committee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54563"/>
          </a:xfrm>
        </p:spPr>
        <p:txBody>
          <a:bodyPr>
            <a:noAutofit/>
          </a:bodyPr>
          <a:lstStyle/>
          <a:p>
            <a:pPr lvl="0"/>
            <a:r>
              <a:rPr lang="en-GB" sz="1800" dirty="0" smtClean="0"/>
              <a:t>Develop </a:t>
            </a:r>
            <a:r>
              <a:rPr lang="en-GB" sz="1800" dirty="0"/>
              <a:t>and implement a </a:t>
            </a:r>
            <a:r>
              <a:rPr lang="en-GB" sz="1800" dirty="0" smtClean="0"/>
              <a:t>programme for the exchange of data on ramp safety inspections conducted within the </a:t>
            </a:r>
            <a:r>
              <a:rPr lang="en-GB" sz="1800" dirty="0"/>
              <a:t>APAC region ;</a:t>
            </a:r>
            <a:endParaRPr lang="en-US" sz="1800" dirty="0"/>
          </a:p>
          <a:p>
            <a:pPr lvl="0"/>
            <a:r>
              <a:rPr lang="en-GB" sz="1800" dirty="0" smtClean="0"/>
              <a:t>Establish </a:t>
            </a:r>
            <a:r>
              <a:rPr lang="en-GB" sz="1800" dirty="0"/>
              <a:t>and maintain a secure </a:t>
            </a:r>
            <a:r>
              <a:rPr lang="en-GB" sz="1800" dirty="0" smtClean="0"/>
              <a:t>website where the States participating in the programme may share data on ramp safety inspections;</a:t>
            </a:r>
            <a:endParaRPr lang="en-US" sz="1800" dirty="0"/>
          </a:p>
          <a:p>
            <a:pPr lvl="0"/>
            <a:r>
              <a:rPr lang="en-GB" sz="1800" dirty="0" smtClean="0"/>
              <a:t>Specify </a:t>
            </a:r>
            <a:r>
              <a:rPr lang="en-GB" sz="1800" dirty="0"/>
              <a:t>the minimum hardware and software requirements to be met by the members participating in the FAOSD Programme;</a:t>
            </a:r>
            <a:endParaRPr lang="en-US" sz="1800" dirty="0"/>
          </a:p>
          <a:p>
            <a:pPr lvl="0"/>
            <a:r>
              <a:rPr lang="en-GB" sz="1800" dirty="0" smtClean="0"/>
              <a:t>Establish </a:t>
            </a:r>
            <a:r>
              <a:rPr lang="en-GB" sz="1800" dirty="0"/>
              <a:t>robust mechanism to promote Quality Control and Quality assurance and ensure integrity of data collected;</a:t>
            </a:r>
            <a:endParaRPr lang="en-US" sz="1800" dirty="0"/>
          </a:p>
          <a:p>
            <a:pPr lvl="0"/>
            <a:r>
              <a:rPr lang="en-GB" sz="1800" dirty="0" smtClean="0"/>
              <a:t>Establish </a:t>
            </a:r>
            <a:r>
              <a:rPr lang="en-GB" sz="1800" dirty="0"/>
              <a:t>the terms and conditions under which  States may access and share the information contained in the databank; </a:t>
            </a:r>
            <a:endParaRPr lang="en-US" sz="1800" dirty="0"/>
          </a:p>
          <a:p>
            <a:pPr lvl="0"/>
            <a:r>
              <a:rPr lang="en-GB" sz="1800" dirty="0" smtClean="0"/>
              <a:t>Submit </a:t>
            </a:r>
            <a:r>
              <a:rPr lang="en-GB" sz="1800" dirty="0"/>
              <a:t>the safety information to the Asia Pacific Regional Aviation Safety Team (APRAST) for  analysis of the information collected by the programme;</a:t>
            </a:r>
            <a:endParaRPr lang="en-US" sz="1800" dirty="0"/>
          </a:p>
          <a:p>
            <a:pPr lvl="0"/>
            <a:r>
              <a:rPr lang="en-GB" sz="1800" dirty="0" smtClean="0"/>
              <a:t>Advise  </a:t>
            </a:r>
            <a:r>
              <a:rPr lang="en-GB" sz="1800" dirty="0"/>
              <a:t>States on </a:t>
            </a:r>
            <a:r>
              <a:rPr lang="en-GB" sz="1800" dirty="0" smtClean="0"/>
              <a:t>changes </a:t>
            </a:r>
            <a:r>
              <a:rPr lang="en-GB" sz="1800" dirty="0"/>
              <a:t>to policies, if any;</a:t>
            </a:r>
            <a:endParaRPr lang="en-US" sz="1800" dirty="0"/>
          </a:p>
          <a:p>
            <a:pPr lvl="0"/>
            <a:r>
              <a:rPr lang="en-GB" sz="1800" dirty="0" smtClean="0"/>
              <a:t>Amends </a:t>
            </a:r>
            <a:r>
              <a:rPr lang="en-GB" sz="1800" dirty="0"/>
              <a:t>this manual as necessary;</a:t>
            </a:r>
            <a:endParaRPr lang="en-US" sz="1800" dirty="0"/>
          </a:p>
          <a:p>
            <a:pPr lvl="0"/>
            <a:r>
              <a:rPr lang="en-GB" sz="1800" dirty="0" smtClean="0"/>
              <a:t>Keep </a:t>
            </a:r>
            <a:r>
              <a:rPr lang="en-GB" sz="1800" dirty="0"/>
              <a:t>training programmes up-to-date; and</a:t>
            </a:r>
            <a:endParaRPr lang="en-US" sz="1800" dirty="0"/>
          </a:p>
          <a:p>
            <a:pPr lvl="0"/>
            <a:r>
              <a:rPr lang="en-GB" sz="1800" dirty="0" smtClean="0"/>
              <a:t>Ensure </a:t>
            </a:r>
            <a:r>
              <a:rPr lang="en-GB" sz="1800" dirty="0"/>
              <a:t>this manual is available to the members participating in the Programme.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5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Responsibilities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Participating States/Administrations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 smtClean="0"/>
              <a:t>Establish </a:t>
            </a:r>
            <a:r>
              <a:rPr lang="en-GB" dirty="0"/>
              <a:t>and implement a foreign air operator surveillance programme which is compliant with the guidance provided in ICAO Doc 8335</a:t>
            </a:r>
            <a:endParaRPr lang="en-US" dirty="0"/>
          </a:p>
          <a:p>
            <a:pPr lvl="0"/>
            <a:r>
              <a:rPr lang="en-GB" dirty="0" smtClean="0"/>
              <a:t>Participate </a:t>
            </a:r>
            <a:r>
              <a:rPr lang="en-GB" dirty="0"/>
              <a:t>actively in the FAOSD Programme, in accordance with their safety oversight programmes;</a:t>
            </a:r>
            <a:endParaRPr lang="en-US" dirty="0"/>
          </a:p>
          <a:p>
            <a:pPr lvl="0"/>
            <a:r>
              <a:rPr lang="en-GB" dirty="0" smtClean="0"/>
              <a:t>Submit </a:t>
            </a:r>
            <a:r>
              <a:rPr lang="en-GB" dirty="0"/>
              <a:t>written request from Head of CAA/Administration nominating </a:t>
            </a:r>
            <a:r>
              <a:rPr lang="en-GB" dirty="0" smtClean="0"/>
              <a:t>a </a:t>
            </a:r>
            <a:r>
              <a:rPr lang="en-GB" dirty="0"/>
              <a:t>National Coordinator and any personnel for access of the FAOSD Programme.</a:t>
            </a:r>
            <a:endParaRPr lang="en-US" dirty="0"/>
          </a:p>
          <a:p>
            <a:pPr lvl="0"/>
            <a:r>
              <a:rPr lang="en-GB" dirty="0" smtClean="0"/>
              <a:t>Ensure </a:t>
            </a:r>
            <a:r>
              <a:rPr lang="en-GB" dirty="0"/>
              <a:t>that the personnel designated to access  the FAOSD Programme have received the required training before operating the FAOSD programme;</a:t>
            </a:r>
            <a:endParaRPr lang="en-US" dirty="0"/>
          </a:p>
          <a:p>
            <a:r>
              <a:rPr lang="en-GB" dirty="0" smtClean="0"/>
              <a:t>Communicate </a:t>
            </a:r>
            <a:r>
              <a:rPr lang="en-GB" dirty="0"/>
              <a:t>to the Technical Committee the name of the National Coordinator and keep it up-to-date;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Responsibilities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s-PE" dirty="0" err="1"/>
              <a:t>National</a:t>
            </a:r>
            <a:r>
              <a:rPr lang="es-PE" dirty="0"/>
              <a:t> </a:t>
            </a:r>
            <a:r>
              <a:rPr lang="es-PE" dirty="0" err="1"/>
              <a:t>Coordinator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Act </a:t>
            </a:r>
            <a:r>
              <a:rPr lang="en-GB" dirty="0"/>
              <a:t>as point-of-contact between the regulating authority of participating State/Administration and the APAC RO on matters related to the FAOSD Programme;</a:t>
            </a:r>
            <a:endParaRPr lang="en-US" dirty="0"/>
          </a:p>
          <a:p>
            <a:pPr lvl="0"/>
            <a:r>
              <a:rPr lang="en-GB" dirty="0" smtClean="0"/>
              <a:t>Support </a:t>
            </a:r>
            <a:r>
              <a:rPr lang="en-GB" dirty="0"/>
              <a:t>the implementation of the FAOSD  Programme in the State/Administration;</a:t>
            </a:r>
            <a:endParaRPr lang="en-US" dirty="0"/>
          </a:p>
          <a:p>
            <a:pPr lvl="0"/>
            <a:r>
              <a:rPr lang="en-GB" dirty="0" smtClean="0"/>
              <a:t>Monitor </a:t>
            </a:r>
            <a:r>
              <a:rPr lang="en-GB" dirty="0"/>
              <a:t>the development of the oversight plan and make the necessary adjustments to ensure its implementation as foreseen by the Programme;</a:t>
            </a:r>
            <a:endParaRPr lang="en-US" dirty="0"/>
          </a:p>
          <a:p>
            <a:pPr lvl="0"/>
            <a:r>
              <a:rPr lang="en-GB" dirty="0" smtClean="0"/>
              <a:t>Liaise </a:t>
            </a:r>
            <a:r>
              <a:rPr lang="en-GB" dirty="0"/>
              <a:t>with </a:t>
            </a:r>
            <a:r>
              <a:rPr lang="en-GB" dirty="0" smtClean="0"/>
              <a:t>Inspectors </a:t>
            </a:r>
            <a:r>
              <a:rPr lang="en-GB" dirty="0"/>
              <a:t>who performed the inspection to ensure accuracy and consistency with information entry ; and</a:t>
            </a:r>
            <a:endParaRPr lang="en-US" dirty="0"/>
          </a:p>
          <a:p>
            <a:r>
              <a:rPr lang="en-GB" dirty="0" smtClean="0"/>
              <a:t>Facilitate </a:t>
            </a:r>
            <a:r>
              <a:rPr lang="en-GB" dirty="0"/>
              <a:t>the administrative, technical and training issues associated with FAOSD Programme as specified in this manual in his/her State.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Responsibilities</a:t>
            </a:r>
            <a:r>
              <a:rPr lang="en-US" dirty="0"/>
              <a:t> </a:t>
            </a:r>
            <a:r>
              <a:rPr lang="en-US" dirty="0" smtClean="0"/>
              <a:t>– Inspectors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The State Inspectors responsible for conducting ramp inspections on foreign air operators are expected to: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GB" dirty="0"/>
              <a:t>conduct inspections in accordance with the State’s surveillance programme which is compliant with ICAO Doc 8335</a:t>
            </a:r>
            <a:r>
              <a:rPr lang="en-GB" dirty="0" smtClean="0"/>
              <a:t>;</a:t>
            </a:r>
          </a:p>
          <a:p>
            <a:pPr lvl="0"/>
            <a:endParaRPr lang="en-US" dirty="0"/>
          </a:p>
          <a:p>
            <a:pPr lvl="0"/>
            <a:r>
              <a:rPr lang="en-GB" dirty="0" smtClean="0"/>
              <a:t>submit </a:t>
            </a:r>
            <a:r>
              <a:rPr lang="en-GB" dirty="0"/>
              <a:t>the inspection reports to persons responsible for data entry into the FAOSD after the inspection is completed; </a:t>
            </a:r>
            <a:r>
              <a:rPr lang="en-GB" dirty="0" smtClean="0"/>
              <a:t>and</a:t>
            </a:r>
          </a:p>
          <a:p>
            <a:pPr lvl="0"/>
            <a:endParaRPr lang="en-US" dirty="0"/>
          </a:p>
          <a:p>
            <a:pPr lvl="0"/>
            <a:r>
              <a:rPr lang="en-GB" dirty="0"/>
              <a:t>help ensure the accuracy of the data entered in the FAOSD.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2051" name="Picture 3" descr="C:\Users\ckong\AppData\Local\Microsoft\Windows\Temporary Internet Files\Content.IE5\B69MR8H1\MC9003346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00" y="1219200"/>
            <a:ext cx="1912925" cy="179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PE" sz="3200" dirty="0" err="1" smtClean="0"/>
              <a:t>Amendments</a:t>
            </a:r>
            <a:r>
              <a:rPr lang="es-PE" sz="3200" dirty="0" smtClean="0"/>
              <a:t> </a:t>
            </a:r>
            <a:r>
              <a:rPr lang="es-PE" sz="3200" dirty="0" err="1" smtClean="0"/>
              <a:t>process</a:t>
            </a:r>
            <a:r>
              <a:rPr lang="es-PE" sz="3200" dirty="0" smtClean="0"/>
              <a:t> to </a:t>
            </a:r>
            <a:r>
              <a:rPr lang="es-PE" sz="3200" dirty="0" err="1" smtClean="0"/>
              <a:t>the</a:t>
            </a:r>
            <a:r>
              <a:rPr lang="es-PE" sz="3200" dirty="0" smtClean="0"/>
              <a:t> </a:t>
            </a:r>
            <a:r>
              <a:rPr lang="es-PE" sz="3200" dirty="0" err="1" smtClean="0"/>
              <a:t>Programme</a:t>
            </a:r>
            <a:r>
              <a:rPr lang="es-PE" sz="3200" dirty="0" smtClean="0"/>
              <a:t> and </a:t>
            </a:r>
            <a:r>
              <a:rPr lang="es-PE" sz="3200" dirty="0" err="1" smtClean="0"/>
              <a:t>User</a:t>
            </a:r>
            <a:r>
              <a:rPr lang="es-PE" sz="3200" dirty="0" smtClean="0"/>
              <a:t> Manual:</a:t>
            </a:r>
          </a:p>
          <a:p>
            <a:r>
              <a:rPr lang="es-PE" sz="3200" dirty="0" err="1" smtClean="0"/>
              <a:t>Review</a:t>
            </a:r>
            <a:r>
              <a:rPr lang="es-PE" sz="3200" dirty="0" smtClean="0"/>
              <a:t> of </a:t>
            </a:r>
            <a:r>
              <a:rPr lang="es-PE" sz="3200" dirty="0" err="1" smtClean="0"/>
              <a:t>propose</a:t>
            </a:r>
            <a:r>
              <a:rPr lang="es-PE" sz="3200" dirty="0" smtClean="0"/>
              <a:t> </a:t>
            </a:r>
            <a:r>
              <a:rPr lang="es-PE" sz="3200" dirty="0" err="1" smtClean="0"/>
              <a:t>changes</a:t>
            </a:r>
            <a:r>
              <a:rPr lang="es-PE" sz="3200" dirty="0" smtClean="0"/>
              <a:t> - </a:t>
            </a:r>
            <a:r>
              <a:rPr lang="es-PE" sz="3200" dirty="0" err="1" smtClean="0"/>
              <a:t>Technical</a:t>
            </a:r>
            <a:r>
              <a:rPr lang="es-PE" sz="3200" dirty="0" smtClean="0"/>
              <a:t> </a:t>
            </a:r>
            <a:r>
              <a:rPr lang="es-PE" sz="3200" dirty="0" err="1" smtClean="0"/>
              <a:t>Committee</a:t>
            </a:r>
            <a:endParaRPr lang="es-PE" sz="3200" dirty="0" smtClean="0"/>
          </a:p>
          <a:p>
            <a:pPr marL="0" indent="0">
              <a:buNone/>
            </a:pPr>
            <a:endParaRPr lang="es-PE" sz="3200" dirty="0" smtClean="0"/>
          </a:p>
          <a:p>
            <a:r>
              <a:rPr lang="es-PE" sz="3200" dirty="0" err="1" smtClean="0"/>
              <a:t>Approving</a:t>
            </a:r>
            <a:r>
              <a:rPr lang="es-PE" sz="3200" dirty="0" smtClean="0"/>
              <a:t> </a:t>
            </a:r>
            <a:r>
              <a:rPr lang="es-PE" sz="3200" dirty="0" err="1" smtClean="0"/>
              <a:t>Authority</a:t>
            </a:r>
            <a:r>
              <a:rPr lang="es-PE" sz="3200" dirty="0" smtClean="0"/>
              <a:t> - Regional </a:t>
            </a:r>
            <a:r>
              <a:rPr lang="es-PE" sz="3200" dirty="0"/>
              <a:t>Director of </a:t>
            </a:r>
            <a:r>
              <a:rPr lang="es-PE" sz="3200" dirty="0" err="1"/>
              <a:t>the</a:t>
            </a:r>
            <a:r>
              <a:rPr lang="es-PE" sz="3200" dirty="0"/>
              <a:t> APAC RO </a:t>
            </a:r>
            <a:endParaRPr lang="es-PE" sz="3200" dirty="0" smtClean="0"/>
          </a:p>
          <a:p>
            <a:endParaRPr lang="es-PE" sz="3200" dirty="0"/>
          </a:p>
          <a:p>
            <a:r>
              <a:rPr lang="es-PE" sz="3200" dirty="0" err="1" smtClean="0"/>
              <a:t>Send</a:t>
            </a:r>
            <a:r>
              <a:rPr lang="es-PE" sz="3200" dirty="0" smtClean="0"/>
              <a:t> </a:t>
            </a:r>
            <a:r>
              <a:rPr lang="es-PE" sz="3200" dirty="0" err="1" smtClean="0"/>
              <a:t>Feedback</a:t>
            </a:r>
            <a:r>
              <a:rPr lang="es-PE" sz="3200" dirty="0" smtClean="0"/>
              <a:t> to: </a:t>
            </a:r>
            <a:r>
              <a:rPr lang="es-PE" sz="3200" dirty="0" smtClean="0">
                <a:hlinkClick r:id="rId3"/>
              </a:rPr>
              <a:t>apac@icao.int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5-Presentations</Category>
    <Type_x0020_Name xmlns="2b0c29a6-a2e0-472b-bfb4-397922b0132f">2014 FAOSD</Type_x0020_Name>
    <Presenter xmlns="2b0c29a6-a2e0-472b-bfb4-397922b0132f" xsi:nil="true"/>
    <Update_x0020_Date xmlns="2b0c29a6-a2e0-472b-bfb4-397922b0132f">21 Oct. 2014</Update_x0020_Date>
    <Number xmlns="2b0c29a6-a2e0-472b-bfb4-397922b0132f">01</Numb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F544C356F404FB52454827B41563C" ma:contentTypeVersion="5" ma:contentTypeDescription="Create a new document." ma:contentTypeScope="" ma:versionID="1dce3d1b987ca05ad10ba55202bef398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366EE8-5C65-4B49-91C9-90C1D6491C30}"/>
</file>

<file path=customXml/itemProps2.xml><?xml version="1.0" encoding="utf-8"?>
<ds:datastoreItem xmlns:ds="http://schemas.openxmlformats.org/officeDocument/2006/customXml" ds:itemID="{395C161E-A410-4C2D-B4BD-73CB58C5C8FD}"/>
</file>

<file path=customXml/itemProps3.xml><?xml version="1.0" encoding="utf-8"?>
<ds:datastoreItem xmlns:ds="http://schemas.openxmlformats.org/officeDocument/2006/customXml" ds:itemID="{489287E7-0F1E-4565-BF3A-45383520F9C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5990</TotalTime>
  <Words>646</Words>
  <Application>Microsoft Office PowerPoint</Application>
  <PresentationFormat>On-screen Show (4:3)</PresentationFormat>
  <Paragraphs>97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ICAO</vt:lpstr>
      <vt:lpstr>                       FAOSD Programme                                  Administrative and Programme Participation   Terms &amp; Conditions Roles and Responsibilities </vt:lpstr>
      <vt:lpstr>Terms and Conditions</vt:lpstr>
      <vt:lpstr>Terms and Conditions (con’t)</vt:lpstr>
      <vt:lpstr>Key Players</vt:lpstr>
      <vt:lpstr>Responsibilities –  APAC RO Technical Committee</vt:lpstr>
      <vt:lpstr>Responsibilities –  Participating States/Administrations</vt:lpstr>
      <vt:lpstr>Responsibilities – National Coordinator</vt:lpstr>
      <vt:lpstr>Responsibilities – Inspectors</vt:lpstr>
      <vt:lpstr>Amendment Process</vt:lpstr>
      <vt:lpstr>FAOSD Programme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Terms &amp; Conditions Roles and Responsibilities</dc:title>
  <dc:creator>lkhammar</dc:creator>
  <cp:lastModifiedBy>Cheong Tuck Kong</cp:lastModifiedBy>
  <cp:revision>206</cp:revision>
  <dcterms:created xsi:type="dcterms:W3CDTF">2010-09-24T14:59:54Z</dcterms:created>
  <dcterms:modified xsi:type="dcterms:W3CDTF">2014-10-21T00:59:58Z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0x0101006ABF544C356F404FB52454827B41563C</vt:lpwstr>
  </property>
</Properties>
</file>